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304" r:id="rId3"/>
    <p:sldId id="303" r:id="rId4"/>
    <p:sldId id="274" r:id="rId5"/>
    <p:sldId id="305" r:id="rId6"/>
    <p:sldId id="306" r:id="rId7"/>
    <p:sldId id="307" r:id="rId8"/>
    <p:sldId id="309" r:id="rId9"/>
    <p:sldId id="308" r:id="rId10"/>
    <p:sldId id="310" r:id="rId11"/>
    <p:sldId id="311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569D3"/>
    <a:srgbClr val="FEB9A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84" d="100"/>
          <a:sy n="84" d="100"/>
        </p:scale>
        <p:origin x="90" y="4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DF96A2-6035-462C-AC93-4E66138682F0}" type="datetimeFigureOut">
              <a:rPr lang="en-US" smtClean="0"/>
              <a:t>8/27/2018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7B089-AB54-4252-8155-C17D586A64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19807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DF96A2-6035-462C-AC93-4E66138682F0}" type="datetimeFigureOut">
              <a:rPr lang="en-US" smtClean="0"/>
              <a:t>8/27/2018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7B089-AB54-4252-8155-C17D586A64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19472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DF96A2-6035-462C-AC93-4E66138682F0}" type="datetimeFigureOut">
              <a:rPr lang="en-US" smtClean="0"/>
              <a:t>8/27/2018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7B089-AB54-4252-8155-C17D586A64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20554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DF96A2-6035-462C-AC93-4E66138682F0}" type="datetimeFigureOut">
              <a:rPr lang="en-US" smtClean="0"/>
              <a:t>8/27/2018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7B089-AB54-4252-8155-C17D586A64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98990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DF96A2-6035-462C-AC93-4E66138682F0}" type="datetimeFigureOut">
              <a:rPr lang="en-US" smtClean="0"/>
              <a:t>8/27/2018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7B089-AB54-4252-8155-C17D586A64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61481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DF96A2-6035-462C-AC93-4E66138682F0}" type="datetimeFigureOut">
              <a:rPr lang="en-US" smtClean="0"/>
              <a:t>8/27/2018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7B089-AB54-4252-8155-C17D586A64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10372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DF96A2-6035-462C-AC93-4E66138682F0}" type="datetimeFigureOut">
              <a:rPr lang="en-US" smtClean="0"/>
              <a:t>8/27/2018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7B089-AB54-4252-8155-C17D586A64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83855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DF96A2-6035-462C-AC93-4E66138682F0}" type="datetimeFigureOut">
              <a:rPr lang="en-US" smtClean="0"/>
              <a:t>8/27/2018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7B089-AB54-4252-8155-C17D586A64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73766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DF96A2-6035-462C-AC93-4E66138682F0}" type="datetimeFigureOut">
              <a:rPr lang="en-US" smtClean="0"/>
              <a:t>8/27/2018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7B089-AB54-4252-8155-C17D586A64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97433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DF96A2-6035-462C-AC93-4E66138682F0}" type="datetimeFigureOut">
              <a:rPr lang="en-US" smtClean="0"/>
              <a:t>8/27/2018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7B089-AB54-4252-8155-C17D586A64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25581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DF96A2-6035-462C-AC93-4E66138682F0}" type="datetimeFigureOut">
              <a:rPr lang="en-US" smtClean="0"/>
              <a:t>8/27/2018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7B089-AB54-4252-8155-C17D586A64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0568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DF96A2-6035-462C-AC93-4E66138682F0}" type="datetimeFigureOut">
              <a:rPr lang="en-US" smtClean="0"/>
              <a:t>8/27/2018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A7B089-AB54-4252-8155-C17D586A64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36830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6.png"/><Relationship Id="rId5" Type="http://schemas.openxmlformats.org/officeDocument/2006/relationships/image" Target="../media/image9.jpg"/><Relationship Id="rId4" Type="http://schemas.openxmlformats.org/officeDocument/2006/relationships/image" Target="../media/image8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7" Type="http://schemas.openxmlformats.org/officeDocument/2006/relationships/image" Target="../media/image11.emf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6.png"/><Relationship Id="rId5" Type="http://schemas.openxmlformats.org/officeDocument/2006/relationships/image" Target="../media/image9.jpg"/><Relationship Id="rId4" Type="http://schemas.openxmlformats.org/officeDocument/2006/relationships/image" Target="../media/image8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png"/><Relationship Id="rId4" Type="http://schemas.openxmlformats.org/officeDocument/2006/relationships/image" Target="../media/image9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emf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jp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emf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6.png"/><Relationship Id="rId5" Type="http://schemas.openxmlformats.org/officeDocument/2006/relationships/image" Target="../media/image9.jpg"/><Relationship Id="rId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46860" y="480266"/>
            <a:ext cx="9144000" cy="953863"/>
          </a:xfrm>
        </p:spPr>
        <p:txBody>
          <a:bodyPr/>
          <a:lstStyle/>
          <a:p>
            <a:r>
              <a:rPr lang="en-US" dirty="0" smtClean="0"/>
              <a:t>Introduction </a:t>
            </a:r>
            <a:r>
              <a:rPr lang="en-US" dirty="0" smtClean="0"/>
              <a:t>to Cryptography</a:t>
            </a: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62778" y="1626253"/>
            <a:ext cx="3382857" cy="4845714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56934" y="1905985"/>
            <a:ext cx="2143125" cy="2143125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83424" y="4764306"/>
            <a:ext cx="2971800" cy="1533525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66981" y="2612149"/>
            <a:ext cx="2428875" cy="1885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5909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61695" y="1805583"/>
            <a:ext cx="2456808" cy="1628971"/>
          </a:xfrm>
          <a:prstGeom prst="rect">
            <a:avLst/>
          </a:prstGeom>
        </p:spPr>
      </p:pic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884884" y="321835"/>
            <a:ext cx="10515600" cy="1325563"/>
          </a:xfrm>
        </p:spPr>
        <p:txBody>
          <a:bodyPr/>
          <a:lstStyle/>
          <a:p>
            <a:r>
              <a:rPr lang="en-US" dirty="0" smtClean="0"/>
              <a:t>Asymmetric Key Cryptography</a:t>
            </a:r>
            <a:endParaRPr lang="en-US" dirty="0"/>
          </a:p>
        </p:txBody>
      </p:sp>
      <p:sp>
        <p:nvSpPr>
          <p:cNvPr id="25" name="Rounded Rectangle 24"/>
          <p:cNvSpPr/>
          <p:nvPr/>
        </p:nvSpPr>
        <p:spPr>
          <a:xfrm>
            <a:off x="3293739" y="4782207"/>
            <a:ext cx="5491383" cy="1683361"/>
          </a:xfrm>
          <a:prstGeom prst="roundRect">
            <a:avLst/>
          </a:prstGeom>
          <a:gradFill>
            <a:gsLst>
              <a:gs pos="0">
                <a:schemeClr val="accent1">
                  <a:lumMod val="40000"/>
                  <a:lumOff val="60000"/>
                </a:schemeClr>
              </a:gs>
              <a:gs pos="100000">
                <a:schemeClr val="accent1">
                  <a:lumMod val="75000"/>
                </a:schemeClr>
              </a:gs>
            </a:gsLst>
            <a:lin ang="5400000" scaled="1"/>
          </a:gradFill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57200" indent="-457200">
              <a:buAutoNum type="arabicPeriod"/>
            </a:pPr>
            <a:r>
              <a:rPr lang="en-US" sz="2400" dirty="0" smtClean="0">
                <a:solidFill>
                  <a:schemeClr val="tx1"/>
                </a:solidFill>
              </a:rPr>
              <a:t>Bob grabs a lock and uses it to lock a message</a:t>
            </a:r>
          </a:p>
          <a:p>
            <a:pPr marL="457200" indent="-457200">
              <a:buAutoNum type="arabicPeriod"/>
            </a:pPr>
            <a:r>
              <a:rPr lang="en-US" sz="2400" dirty="0" smtClean="0">
                <a:solidFill>
                  <a:schemeClr val="tx1"/>
                </a:solidFill>
              </a:rPr>
              <a:t>Even bob can’t unlock the messag</a:t>
            </a:r>
            <a:r>
              <a:rPr lang="en-US" sz="2400" dirty="0" smtClean="0">
                <a:solidFill>
                  <a:schemeClr val="tx1"/>
                </a:solidFill>
              </a:rPr>
              <a:t>e he just created</a:t>
            </a:r>
            <a:endParaRPr lang="en-US" sz="2400" dirty="0">
              <a:solidFill>
                <a:schemeClr val="tx1"/>
              </a:solidFill>
            </a:endParaRPr>
          </a:p>
        </p:txBody>
      </p:sp>
      <p:pic>
        <p:nvPicPr>
          <p:cNvPr id="17" name="Picture 1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84884" y="3329497"/>
            <a:ext cx="2067017" cy="2740363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126961" y="3329497"/>
            <a:ext cx="1991542" cy="2740363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2977" y="1805583"/>
            <a:ext cx="807364" cy="807364"/>
          </a:xfrm>
          <a:prstGeom prst="rect">
            <a:avLst/>
          </a:prstGeom>
        </p:spPr>
      </p:pic>
      <p:sp>
        <p:nvSpPr>
          <p:cNvPr id="23" name="AutoShape 2" descr="Image result for envelope"/>
          <p:cNvSpPr>
            <a:spLocks noChangeAspect="1" noChangeArrowheads="1"/>
          </p:cNvSpPr>
          <p:nvPr/>
        </p:nvSpPr>
        <p:spPr bwMode="auto">
          <a:xfrm>
            <a:off x="155575" y="-1229391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cxnSp>
        <p:nvCxnSpPr>
          <p:cNvPr id="40" name="Straight Arrow Connector 39"/>
          <p:cNvCxnSpPr>
            <a:stCxn id="22" idx="2"/>
            <a:endCxn id="17" idx="0"/>
          </p:cNvCxnSpPr>
          <p:nvPr/>
        </p:nvCxnSpPr>
        <p:spPr>
          <a:xfrm>
            <a:off x="1906659" y="2612947"/>
            <a:ext cx="11734" cy="716550"/>
          </a:xfrm>
          <a:prstGeom prst="straightConnector1">
            <a:avLst/>
          </a:prstGeom>
          <a:ln w="317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Picture 11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475013" y="2367036"/>
            <a:ext cx="769263" cy="7692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42275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88785" y="2652792"/>
            <a:ext cx="2456808" cy="1628971"/>
          </a:xfrm>
          <a:prstGeom prst="rect">
            <a:avLst/>
          </a:prstGeom>
        </p:spPr>
      </p:pic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884884" y="321835"/>
            <a:ext cx="10515600" cy="1325563"/>
          </a:xfrm>
        </p:spPr>
        <p:txBody>
          <a:bodyPr/>
          <a:lstStyle/>
          <a:p>
            <a:r>
              <a:rPr lang="en-US" dirty="0" smtClean="0"/>
              <a:t>Asymmetric Key Cryptography</a:t>
            </a:r>
            <a:endParaRPr lang="en-US" dirty="0"/>
          </a:p>
        </p:txBody>
      </p:sp>
      <p:sp>
        <p:nvSpPr>
          <p:cNvPr id="25" name="Rounded Rectangle 24"/>
          <p:cNvSpPr/>
          <p:nvPr/>
        </p:nvSpPr>
        <p:spPr>
          <a:xfrm>
            <a:off x="6506112" y="1537068"/>
            <a:ext cx="5491383" cy="1441511"/>
          </a:xfrm>
          <a:prstGeom prst="roundRect">
            <a:avLst/>
          </a:prstGeom>
          <a:gradFill>
            <a:gsLst>
              <a:gs pos="0">
                <a:schemeClr val="accent1">
                  <a:lumMod val="40000"/>
                  <a:lumOff val="60000"/>
                </a:schemeClr>
              </a:gs>
              <a:gs pos="100000">
                <a:schemeClr val="accent1">
                  <a:lumMod val="75000"/>
                </a:schemeClr>
              </a:gs>
            </a:gsLst>
            <a:lin ang="5400000" scaled="1"/>
          </a:gradFill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57200" indent="-457200">
              <a:buAutoNum type="arabicPeriod"/>
            </a:pPr>
            <a:r>
              <a:rPr lang="en-US" sz="2400" dirty="0" smtClean="0">
                <a:solidFill>
                  <a:schemeClr val="tx1"/>
                </a:solidFill>
              </a:rPr>
              <a:t>Just like Bob, Eve can’t decrypt the message either</a:t>
            </a:r>
          </a:p>
          <a:p>
            <a:pPr marL="457200" indent="-457200">
              <a:buAutoNum type="arabicPeriod"/>
            </a:pPr>
            <a:r>
              <a:rPr lang="en-US" sz="2400" dirty="0" smtClean="0">
                <a:solidFill>
                  <a:schemeClr val="tx1"/>
                </a:solidFill>
              </a:rPr>
              <a:t>Alice uses her key to reverse the trapdoor function</a:t>
            </a:r>
            <a:endParaRPr lang="en-US" sz="2400" dirty="0">
              <a:solidFill>
                <a:schemeClr val="tx1"/>
              </a:solidFill>
            </a:endParaRPr>
          </a:p>
        </p:txBody>
      </p:sp>
      <p:pic>
        <p:nvPicPr>
          <p:cNvPr id="17" name="Picture 1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84884" y="3329497"/>
            <a:ext cx="2067017" cy="2740363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126961" y="3329497"/>
            <a:ext cx="1991542" cy="2740363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2977" y="1805583"/>
            <a:ext cx="807364" cy="807364"/>
          </a:xfrm>
          <a:prstGeom prst="rect">
            <a:avLst/>
          </a:prstGeom>
        </p:spPr>
      </p:pic>
      <p:sp>
        <p:nvSpPr>
          <p:cNvPr id="23" name="AutoShape 2" descr="Image result for envelope"/>
          <p:cNvSpPr>
            <a:spLocks noChangeAspect="1" noChangeArrowheads="1"/>
          </p:cNvSpPr>
          <p:nvPr/>
        </p:nvSpPr>
        <p:spPr bwMode="auto">
          <a:xfrm>
            <a:off x="155575" y="-1229391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cxnSp>
        <p:nvCxnSpPr>
          <p:cNvPr id="40" name="Straight Arrow Connector 39"/>
          <p:cNvCxnSpPr>
            <a:stCxn id="22" idx="2"/>
            <a:endCxn id="17" idx="0"/>
          </p:cNvCxnSpPr>
          <p:nvPr/>
        </p:nvCxnSpPr>
        <p:spPr>
          <a:xfrm>
            <a:off x="1906659" y="2612947"/>
            <a:ext cx="11734" cy="716550"/>
          </a:xfrm>
          <a:prstGeom prst="straightConnector1">
            <a:avLst/>
          </a:prstGeom>
          <a:ln w="317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Picture 11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502103" y="3214245"/>
            <a:ext cx="769263" cy="769263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183034" y="4144715"/>
            <a:ext cx="1407399" cy="2634457"/>
          </a:xfrm>
          <a:prstGeom prst="rect">
            <a:avLst/>
          </a:prstGeom>
        </p:spPr>
      </p:pic>
      <p:sp>
        <p:nvSpPr>
          <p:cNvPr id="13" name="Right Arrow 12"/>
          <p:cNvSpPr/>
          <p:nvPr/>
        </p:nvSpPr>
        <p:spPr>
          <a:xfrm rot="10800000">
            <a:off x="7376664" y="4202031"/>
            <a:ext cx="1519226" cy="49764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ight Arrow 13"/>
          <p:cNvSpPr/>
          <p:nvPr/>
        </p:nvSpPr>
        <p:spPr>
          <a:xfrm rot="10800000">
            <a:off x="3060730" y="4202031"/>
            <a:ext cx="1519226" cy="49764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13435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98716" y="1841158"/>
            <a:ext cx="2548074" cy="1689484"/>
          </a:xfrm>
          <a:prstGeom prst="rect">
            <a:avLst/>
          </a:prstGeom>
        </p:spPr>
      </p:pic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884884" y="321835"/>
            <a:ext cx="10515600" cy="1325563"/>
          </a:xfrm>
        </p:spPr>
        <p:txBody>
          <a:bodyPr/>
          <a:lstStyle/>
          <a:p>
            <a:r>
              <a:rPr lang="en-US" dirty="0" smtClean="0"/>
              <a:t>Introduction to Cryptography</a:t>
            </a:r>
            <a:endParaRPr lang="en-US" dirty="0"/>
          </a:p>
        </p:txBody>
      </p:sp>
      <p:sp>
        <p:nvSpPr>
          <p:cNvPr id="23" name="AutoShape 2" descr="Image result for envelope"/>
          <p:cNvSpPr>
            <a:spLocks noChangeAspect="1" noChangeArrowheads="1"/>
          </p:cNvSpPr>
          <p:nvPr/>
        </p:nvSpPr>
        <p:spPr bwMode="auto">
          <a:xfrm>
            <a:off x="155575" y="-1229391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4933" y="1841158"/>
            <a:ext cx="2548074" cy="1689484"/>
          </a:xfrm>
          <a:prstGeom prst="rect">
            <a:avLst/>
          </a:prstGeom>
        </p:spPr>
      </p:pic>
      <p:sp>
        <p:nvSpPr>
          <p:cNvPr id="11" name="Right Arrow 10"/>
          <p:cNvSpPr/>
          <p:nvPr/>
        </p:nvSpPr>
        <p:spPr>
          <a:xfrm>
            <a:off x="3563007" y="2402383"/>
            <a:ext cx="1519226" cy="49764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01155" y="2224526"/>
            <a:ext cx="1943195" cy="863642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907529" y="2217717"/>
            <a:ext cx="10222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PlainText</a:t>
            </a:r>
            <a:endParaRPr lang="en-US" dirty="0"/>
          </a:p>
        </p:txBody>
      </p:sp>
      <p:sp>
        <p:nvSpPr>
          <p:cNvPr id="15" name="Right Arrow 14"/>
          <p:cNvSpPr/>
          <p:nvPr/>
        </p:nvSpPr>
        <p:spPr>
          <a:xfrm>
            <a:off x="7765712" y="2402383"/>
            <a:ext cx="1519226" cy="49764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6" name="Picture 1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84938" y="1930495"/>
            <a:ext cx="2548074" cy="1689484"/>
          </a:xfrm>
          <a:prstGeom prst="rect">
            <a:avLst/>
          </a:prstGeom>
        </p:spPr>
      </p:pic>
      <p:sp>
        <p:nvSpPr>
          <p:cNvPr id="18" name="TextBox 17"/>
          <p:cNvSpPr txBox="1"/>
          <p:nvPr/>
        </p:nvSpPr>
        <p:spPr>
          <a:xfrm>
            <a:off x="10040900" y="2328074"/>
            <a:ext cx="11809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CipherText</a:t>
            </a:r>
            <a:endParaRPr lang="en-US" dirty="0"/>
          </a:p>
        </p:txBody>
      </p:sp>
      <p:sp>
        <p:nvSpPr>
          <p:cNvPr id="19" name="Rounded Rectangle 18"/>
          <p:cNvSpPr/>
          <p:nvPr/>
        </p:nvSpPr>
        <p:spPr>
          <a:xfrm>
            <a:off x="3866883" y="4152335"/>
            <a:ext cx="5089579" cy="2550630"/>
          </a:xfrm>
          <a:prstGeom prst="roundRect">
            <a:avLst/>
          </a:prstGeom>
          <a:gradFill>
            <a:gsLst>
              <a:gs pos="0">
                <a:schemeClr val="accent1">
                  <a:lumMod val="40000"/>
                  <a:lumOff val="60000"/>
                </a:schemeClr>
              </a:gs>
              <a:gs pos="100000">
                <a:schemeClr val="accent1">
                  <a:lumMod val="75000"/>
                </a:schemeClr>
              </a:gs>
            </a:gsLst>
            <a:lin ang="5400000" scaled="1"/>
          </a:gradFill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57200" indent="-457200">
              <a:buAutoNum type="arabicPeriod"/>
            </a:pPr>
            <a:r>
              <a:rPr lang="en-US" sz="2400" dirty="0" smtClean="0">
                <a:solidFill>
                  <a:schemeClr val="tx1"/>
                </a:solidFill>
              </a:rPr>
              <a:t>Messages are numbers (bytes)</a:t>
            </a:r>
          </a:p>
          <a:p>
            <a:pPr marL="457200" indent="-457200">
              <a:buAutoNum type="arabicPeriod"/>
            </a:pPr>
            <a:r>
              <a:rPr lang="en-US" sz="2400" dirty="0" smtClean="0">
                <a:solidFill>
                  <a:schemeClr val="tx1"/>
                </a:solidFill>
              </a:rPr>
              <a:t>We can “do math” on bytes</a:t>
            </a:r>
          </a:p>
          <a:p>
            <a:pPr marL="457200" indent="-457200">
              <a:buAutoNum type="arabicPeriod"/>
            </a:pPr>
            <a:r>
              <a:rPr lang="en-US" sz="2400" dirty="0" smtClean="0">
                <a:solidFill>
                  <a:schemeClr val="tx1"/>
                </a:solidFill>
              </a:rPr>
              <a:t>That math obscures the plaintext</a:t>
            </a:r>
          </a:p>
          <a:p>
            <a:pPr marL="457200" indent="-457200">
              <a:buAutoNum type="arabicPeriod"/>
            </a:pPr>
            <a:r>
              <a:rPr lang="en-US" sz="2400" dirty="0" smtClean="0">
                <a:solidFill>
                  <a:schemeClr val="tx1"/>
                </a:solidFill>
              </a:rPr>
              <a:t>The harder to invert the function,  (without special knowledge) the better the encryption</a:t>
            </a:r>
            <a:endParaRPr lang="en-US" sz="2400" dirty="0">
              <a:solidFill>
                <a:schemeClr val="tx1"/>
              </a:solidFill>
            </a:endParaRPr>
          </a:p>
        </p:txBody>
      </p:sp>
      <p:cxnSp>
        <p:nvCxnSpPr>
          <p:cNvPr id="21" name="Straight Arrow Connector 20"/>
          <p:cNvCxnSpPr>
            <a:stCxn id="19" idx="0"/>
            <a:endCxn id="14" idx="2"/>
          </p:cNvCxnSpPr>
          <p:nvPr/>
        </p:nvCxnSpPr>
        <p:spPr>
          <a:xfrm flipH="1" flipV="1">
            <a:off x="6272753" y="3530642"/>
            <a:ext cx="138920" cy="621693"/>
          </a:xfrm>
          <a:prstGeom prst="straightConnector1">
            <a:avLst/>
          </a:prstGeom>
          <a:ln w="317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759852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884884" y="321835"/>
            <a:ext cx="10515600" cy="1325563"/>
          </a:xfrm>
        </p:spPr>
        <p:txBody>
          <a:bodyPr/>
          <a:lstStyle/>
          <a:p>
            <a:r>
              <a:rPr lang="en-US" dirty="0" smtClean="0"/>
              <a:t>Symmetric Key Cryptography</a:t>
            </a:r>
            <a:endParaRPr lang="en-US" dirty="0"/>
          </a:p>
        </p:txBody>
      </p:sp>
      <p:sp>
        <p:nvSpPr>
          <p:cNvPr id="25" name="Rounded Rectangle 24"/>
          <p:cNvSpPr/>
          <p:nvPr/>
        </p:nvSpPr>
        <p:spPr>
          <a:xfrm>
            <a:off x="3324194" y="4600792"/>
            <a:ext cx="5491383" cy="1580997"/>
          </a:xfrm>
          <a:prstGeom prst="roundRect">
            <a:avLst/>
          </a:prstGeom>
          <a:gradFill>
            <a:gsLst>
              <a:gs pos="0">
                <a:schemeClr val="accent1">
                  <a:lumMod val="40000"/>
                  <a:lumOff val="60000"/>
                </a:schemeClr>
              </a:gs>
              <a:gs pos="100000">
                <a:schemeClr val="accent1">
                  <a:lumMod val="75000"/>
                </a:schemeClr>
              </a:gs>
            </a:gsLst>
            <a:lin ang="5400000" scaled="1"/>
          </a:gradFill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57200" indent="-457200">
              <a:buAutoNum type="arabicPeriod"/>
            </a:pPr>
            <a:r>
              <a:rPr lang="en-US" sz="2400" dirty="0" smtClean="0">
                <a:solidFill>
                  <a:schemeClr val="tx1"/>
                </a:solidFill>
              </a:rPr>
              <a:t>Alice and Bob have same key.  </a:t>
            </a:r>
          </a:p>
          <a:p>
            <a:pPr marL="457200" indent="-457200">
              <a:buAutoNum type="arabicPeriod"/>
            </a:pPr>
            <a:r>
              <a:rPr lang="en-US" sz="2400" dirty="0" smtClean="0">
                <a:solidFill>
                  <a:schemeClr val="tx1"/>
                </a:solidFill>
              </a:rPr>
              <a:t>How they share it is a *real* problem</a:t>
            </a:r>
          </a:p>
          <a:p>
            <a:pPr marL="457200" indent="-457200">
              <a:buAutoNum type="arabicPeriod"/>
            </a:pPr>
            <a:r>
              <a:rPr lang="en-US" sz="2400" dirty="0" smtClean="0">
                <a:solidFill>
                  <a:schemeClr val="tx1"/>
                </a:solidFill>
              </a:rPr>
              <a:t>How many keys are needed for N players?  (graph theory question)</a:t>
            </a:r>
            <a:endParaRPr lang="en-US" sz="2400" dirty="0">
              <a:solidFill>
                <a:schemeClr val="tx1"/>
              </a:solidFill>
            </a:endParaRPr>
          </a:p>
        </p:txBody>
      </p:sp>
      <p:pic>
        <p:nvPicPr>
          <p:cNvPr id="17" name="Picture 1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4884" y="3329497"/>
            <a:ext cx="2067017" cy="2740363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126961" y="3329497"/>
            <a:ext cx="1991542" cy="2740363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03657" y="2064274"/>
            <a:ext cx="1021638" cy="1021638"/>
          </a:xfrm>
          <a:prstGeom prst="rect">
            <a:avLst/>
          </a:prstGeom>
        </p:spPr>
      </p:pic>
      <p:sp>
        <p:nvSpPr>
          <p:cNvPr id="23" name="AutoShape 2" descr="Image result for envelope"/>
          <p:cNvSpPr>
            <a:spLocks noChangeAspect="1" noChangeArrowheads="1"/>
          </p:cNvSpPr>
          <p:nvPr/>
        </p:nvSpPr>
        <p:spPr bwMode="auto">
          <a:xfrm>
            <a:off x="155575" y="-1229391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cxnSp>
        <p:nvCxnSpPr>
          <p:cNvPr id="27" name="Straight Arrow Connector 26"/>
          <p:cNvCxnSpPr>
            <a:stCxn id="22" idx="2"/>
            <a:endCxn id="20" idx="1"/>
          </p:cNvCxnSpPr>
          <p:nvPr/>
        </p:nvCxnSpPr>
        <p:spPr>
          <a:xfrm>
            <a:off x="5814476" y="3085912"/>
            <a:ext cx="3312485" cy="1613767"/>
          </a:xfrm>
          <a:prstGeom prst="straightConnector1">
            <a:avLst/>
          </a:prstGeom>
          <a:ln w="317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Arrow Connector 39"/>
          <p:cNvCxnSpPr>
            <a:stCxn id="22" idx="2"/>
            <a:endCxn id="17" idx="3"/>
          </p:cNvCxnSpPr>
          <p:nvPr/>
        </p:nvCxnSpPr>
        <p:spPr>
          <a:xfrm flipH="1">
            <a:off x="2951901" y="3085912"/>
            <a:ext cx="2862575" cy="1613767"/>
          </a:xfrm>
          <a:prstGeom prst="straightConnector1">
            <a:avLst/>
          </a:prstGeom>
          <a:ln w="317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Picture 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677051" y="645378"/>
            <a:ext cx="2619375" cy="1743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77410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884884" y="321835"/>
            <a:ext cx="10515600" cy="1325563"/>
          </a:xfrm>
        </p:spPr>
        <p:txBody>
          <a:bodyPr/>
          <a:lstStyle/>
          <a:p>
            <a:r>
              <a:rPr lang="en-US" dirty="0" smtClean="0"/>
              <a:t>Symmetric Key Cryptography</a:t>
            </a:r>
            <a:endParaRPr lang="en-US" dirty="0"/>
          </a:p>
        </p:txBody>
      </p:sp>
      <p:pic>
        <p:nvPicPr>
          <p:cNvPr id="17" name="Picture 1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4884" y="1816011"/>
            <a:ext cx="2067017" cy="2740363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126961" y="1816011"/>
            <a:ext cx="1991542" cy="2740363"/>
          </a:xfrm>
          <a:prstGeom prst="rect">
            <a:avLst/>
          </a:prstGeom>
        </p:spPr>
      </p:pic>
      <p:sp>
        <p:nvSpPr>
          <p:cNvPr id="23" name="AutoShape 2" descr="Image result for envelope"/>
          <p:cNvSpPr>
            <a:spLocks noChangeAspect="1" noChangeArrowheads="1"/>
          </p:cNvSpPr>
          <p:nvPr/>
        </p:nvSpPr>
        <p:spPr bwMode="auto">
          <a:xfrm>
            <a:off x="155575" y="-1229391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24" name="Picture 2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69472" y="2412778"/>
            <a:ext cx="1952478" cy="1294578"/>
          </a:xfrm>
          <a:prstGeom prst="rect">
            <a:avLst/>
          </a:prstGeom>
        </p:spPr>
      </p:pic>
      <p:sp>
        <p:nvSpPr>
          <p:cNvPr id="37" name="Right Arrow 36"/>
          <p:cNvSpPr/>
          <p:nvPr/>
        </p:nvSpPr>
        <p:spPr>
          <a:xfrm>
            <a:off x="3250247" y="2811243"/>
            <a:ext cx="1519226" cy="49764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ight Arrow 37"/>
          <p:cNvSpPr/>
          <p:nvPr/>
        </p:nvSpPr>
        <p:spPr>
          <a:xfrm>
            <a:off x="7078877" y="2811243"/>
            <a:ext cx="1519226" cy="49764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8" name="Picture 4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67819" y="2744150"/>
            <a:ext cx="1421619" cy="631831"/>
          </a:xfrm>
          <a:prstGeom prst="rect">
            <a:avLst/>
          </a:prstGeom>
        </p:spPr>
      </p:pic>
      <p:sp>
        <p:nvSpPr>
          <p:cNvPr id="49" name="Rounded Rectangle 48"/>
          <p:cNvSpPr/>
          <p:nvPr/>
        </p:nvSpPr>
        <p:spPr>
          <a:xfrm>
            <a:off x="2991845" y="4401034"/>
            <a:ext cx="6135116" cy="2399098"/>
          </a:xfrm>
          <a:prstGeom prst="roundRect">
            <a:avLst/>
          </a:prstGeom>
          <a:gradFill>
            <a:gsLst>
              <a:gs pos="0">
                <a:schemeClr val="accent1">
                  <a:lumMod val="40000"/>
                  <a:lumOff val="60000"/>
                </a:schemeClr>
              </a:gs>
              <a:gs pos="100000">
                <a:schemeClr val="accent1">
                  <a:lumMod val="75000"/>
                </a:schemeClr>
              </a:gs>
            </a:gsLst>
            <a:lin ang="5400000" scaled="1"/>
          </a:gradFill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57200" indent="-457200">
              <a:buAutoNum type="arabicPeriod"/>
            </a:pPr>
            <a:r>
              <a:rPr lang="en-US" sz="2400" dirty="0" smtClean="0">
                <a:solidFill>
                  <a:schemeClr val="tx1"/>
                </a:solidFill>
              </a:rPr>
              <a:t>Alice transforms the message using the pre-shared key to cipher text</a:t>
            </a:r>
          </a:p>
          <a:p>
            <a:pPr marL="457200" indent="-457200">
              <a:buAutoNum type="arabicPeriod"/>
            </a:pPr>
            <a:r>
              <a:rPr lang="en-US" sz="2400" dirty="0" smtClean="0">
                <a:solidFill>
                  <a:schemeClr val="tx1"/>
                </a:solidFill>
              </a:rPr>
              <a:t>Bob uses the pre-shared key to invert the function to reveal plain text</a:t>
            </a:r>
          </a:p>
          <a:p>
            <a:pPr marL="457200" indent="-457200">
              <a:buAutoNum type="arabicPeriod"/>
            </a:pPr>
            <a:r>
              <a:rPr lang="en-US" sz="2400" dirty="0" smtClean="0">
                <a:solidFill>
                  <a:schemeClr val="tx1"/>
                </a:solidFill>
              </a:rPr>
              <a:t>Knowing the key and f(x) makes both encryption and decryption simple/easy </a:t>
            </a:r>
          </a:p>
        </p:txBody>
      </p:sp>
    </p:spTree>
    <p:extLst>
      <p:ext uri="{BB962C8B-B14F-4D97-AF65-F5344CB8AC3E}">
        <p14:creationId xmlns:p14="http://schemas.microsoft.com/office/powerpoint/2010/main" val="11102805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884884" y="321835"/>
            <a:ext cx="10515600" cy="1325563"/>
          </a:xfrm>
        </p:spPr>
        <p:txBody>
          <a:bodyPr/>
          <a:lstStyle/>
          <a:p>
            <a:r>
              <a:rPr lang="en-US" dirty="0" smtClean="0"/>
              <a:t>Symmetric Key Cryptography</a:t>
            </a:r>
            <a:endParaRPr lang="en-US" dirty="0"/>
          </a:p>
        </p:txBody>
      </p:sp>
      <p:pic>
        <p:nvPicPr>
          <p:cNvPr id="17" name="Picture 1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4884" y="1816011"/>
            <a:ext cx="2067017" cy="2740363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126961" y="1816011"/>
            <a:ext cx="1991542" cy="2740363"/>
          </a:xfrm>
          <a:prstGeom prst="rect">
            <a:avLst/>
          </a:prstGeom>
        </p:spPr>
      </p:pic>
      <p:sp>
        <p:nvSpPr>
          <p:cNvPr id="23" name="AutoShape 2" descr="Image result for envelope"/>
          <p:cNvSpPr>
            <a:spLocks noChangeAspect="1" noChangeArrowheads="1"/>
          </p:cNvSpPr>
          <p:nvPr/>
        </p:nvSpPr>
        <p:spPr bwMode="auto">
          <a:xfrm>
            <a:off x="155575" y="-1229391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24" name="Picture 2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69472" y="2412778"/>
            <a:ext cx="1952478" cy="1294578"/>
          </a:xfrm>
          <a:prstGeom prst="rect">
            <a:avLst/>
          </a:prstGeom>
        </p:spPr>
      </p:pic>
      <p:sp>
        <p:nvSpPr>
          <p:cNvPr id="37" name="Right Arrow 36"/>
          <p:cNvSpPr/>
          <p:nvPr/>
        </p:nvSpPr>
        <p:spPr>
          <a:xfrm>
            <a:off x="3250247" y="2811243"/>
            <a:ext cx="1519226" cy="49764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ight Arrow 37"/>
          <p:cNvSpPr/>
          <p:nvPr/>
        </p:nvSpPr>
        <p:spPr>
          <a:xfrm>
            <a:off x="7078877" y="2811243"/>
            <a:ext cx="1519226" cy="49764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8" name="Picture 4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67819" y="2744150"/>
            <a:ext cx="1421619" cy="631831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67819" y="3590441"/>
            <a:ext cx="1510670" cy="2957503"/>
          </a:xfrm>
          <a:prstGeom prst="rect">
            <a:avLst/>
          </a:prstGeom>
        </p:spPr>
      </p:pic>
      <p:sp>
        <p:nvSpPr>
          <p:cNvPr id="12" name="Rounded Rectangle 11"/>
          <p:cNvSpPr/>
          <p:nvPr/>
        </p:nvSpPr>
        <p:spPr>
          <a:xfrm rot="20734700">
            <a:off x="6682339" y="4708306"/>
            <a:ext cx="5335675" cy="1509028"/>
          </a:xfrm>
          <a:prstGeom prst="roundRect">
            <a:avLst/>
          </a:prstGeom>
          <a:gradFill>
            <a:gsLst>
              <a:gs pos="0">
                <a:schemeClr val="accent1">
                  <a:lumMod val="40000"/>
                  <a:lumOff val="60000"/>
                </a:schemeClr>
              </a:gs>
              <a:gs pos="100000">
                <a:schemeClr val="accent1">
                  <a:lumMod val="75000"/>
                </a:schemeClr>
              </a:gs>
            </a:gsLst>
            <a:lin ang="5400000" scaled="1"/>
          </a:gradFill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57200" indent="-457200">
              <a:buAutoNum type="arabicPeriod"/>
            </a:pPr>
            <a:r>
              <a:rPr lang="en-US" sz="2400" dirty="0" smtClean="0">
                <a:solidFill>
                  <a:schemeClr val="tx1"/>
                </a:solidFill>
              </a:rPr>
              <a:t>Eve observes the message in transit</a:t>
            </a:r>
          </a:p>
          <a:p>
            <a:pPr marL="457200" indent="-457200">
              <a:buAutoNum type="arabicPeriod"/>
            </a:pPr>
            <a:r>
              <a:rPr lang="en-US" sz="2400" dirty="0" smtClean="0">
                <a:solidFill>
                  <a:schemeClr val="tx1"/>
                </a:solidFill>
              </a:rPr>
              <a:t>Without the key, inverting the function is too costly/time consuming to be effective</a:t>
            </a:r>
          </a:p>
        </p:txBody>
      </p:sp>
    </p:spTree>
    <p:extLst>
      <p:ext uri="{BB962C8B-B14F-4D97-AF65-F5344CB8AC3E}">
        <p14:creationId xmlns:p14="http://schemas.microsoft.com/office/powerpoint/2010/main" val="30401401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Tweet Example (One Time Pad / Crib)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13490"/>
            <a:ext cx="10515600" cy="4663473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How long can a tweet be?</a:t>
            </a:r>
          </a:p>
          <a:p>
            <a:r>
              <a:rPr lang="en-US" dirty="0" smtClean="0"/>
              <a:t>What if we generate a 140B “good” random number</a:t>
            </a:r>
          </a:p>
          <a:p>
            <a:r>
              <a:rPr lang="en-US" dirty="0" smtClean="0"/>
              <a:t>We both take a copy of it to our remote locations</a:t>
            </a:r>
          </a:p>
          <a:p>
            <a:r>
              <a:rPr lang="en-US" dirty="0" smtClean="0"/>
              <a:t>When I want to send you a message:</a:t>
            </a:r>
          </a:p>
          <a:p>
            <a:pPr lvl="1"/>
            <a:r>
              <a:rPr lang="en-US" dirty="0" smtClean="0"/>
              <a:t>Create the message</a:t>
            </a:r>
          </a:p>
          <a:p>
            <a:pPr lvl="1"/>
            <a:r>
              <a:rPr lang="en-US" dirty="0" smtClean="0"/>
              <a:t>XOR the message with the random number</a:t>
            </a:r>
          </a:p>
          <a:p>
            <a:pPr lvl="1"/>
            <a:r>
              <a:rPr lang="en-US" dirty="0" smtClean="0"/>
              <a:t>Send it via an observable medium</a:t>
            </a:r>
          </a:p>
          <a:p>
            <a:pPr lvl="1"/>
            <a:r>
              <a:rPr lang="en-US" dirty="0" smtClean="0"/>
              <a:t>You receive it and XOR the cipher text with the random number</a:t>
            </a:r>
          </a:p>
          <a:p>
            <a:r>
              <a:rPr lang="en-US" dirty="0" smtClean="0"/>
              <a:t>How secure is this? </a:t>
            </a:r>
          </a:p>
          <a:p>
            <a:pPr lvl="1"/>
            <a:r>
              <a:rPr lang="en-US" dirty="0" smtClean="0"/>
              <a:t>How hard was the transform with key knowledge?</a:t>
            </a:r>
          </a:p>
          <a:p>
            <a:pPr lvl="1"/>
            <a:r>
              <a:rPr lang="en-US" dirty="0" smtClean="0"/>
              <a:t>How hard is the transform without key knowledge (even if Eve knows XOR transform)</a:t>
            </a:r>
          </a:p>
          <a:p>
            <a:r>
              <a:rPr lang="en-US" dirty="0" smtClean="0"/>
              <a:t>What should we never do, (if we want to keep maintain confidentiality)?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72523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unded Rectangle 8"/>
          <p:cNvSpPr/>
          <p:nvPr/>
        </p:nvSpPr>
        <p:spPr>
          <a:xfrm>
            <a:off x="756006" y="4121468"/>
            <a:ext cx="9964546" cy="1982152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ounded Rectangle 6"/>
          <p:cNvSpPr/>
          <p:nvPr/>
        </p:nvSpPr>
        <p:spPr>
          <a:xfrm>
            <a:off x="756006" y="1690688"/>
            <a:ext cx="9964546" cy="1493946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Block and Stream Ciphers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6006" y="1589770"/>
            <a:ext cx="5019675" cy="1733550"/>
          </a:xfr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55362" y="2136228"/>
            <a:ext cx="640638" cy="640638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6285185" y="2164158"/>
            <a:ext cx="404508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err="1" smtClean="0"/>
              <a:t>PlainText</a:t>
            </a:r>
            <a:r>
              <a:rPr lang="en-US" sz="3200" dirty="0" smtClean="0"/>
              <a:t> =&gt; </a:t>
            </a:r>
            <a:r>
              <a:rPr lang="en-US" sz="3200" dirty="0" err="1" smtClean="0"/>
              <a:t>CipherText</a:t>
            </a:r>
            <a:endParaRPr lang="en-US" dirty="0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51456" y="4132898"/>
            <a:ext cx="6648450" cy="1714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02049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 smtClean="0"/>
              <a:t>Asymmetric Key Cryptography (Trapdoor function)</a:t>
            </a:r>
            <a:endParaRPr lang="en-US" sz="4000" dirty="0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6341032" y="1457763"/>
            <a:ext cx="5493615" cy="4351338"/>
          </a:xfrm>
        </p:spPr>
        <p:txBody>
          <a:bodyPr/>
          <a:lstStyle/>
          <a:p>
            <a:r>
              <a:rPr lang="en-US" dirty="0" smtClean="0"/>
              <a:t>I could give you an open lock</a:t>
            </a:r>
          </a:p>
          <a:p>
            <a:r>
              <a:rPr lang="en-US" dirty="0" smtClean="0"/>
              <a:t>You could easily lock up my shed</a:t>
            </a:r>
          </a:p>
          <a:p>
            <a:r>
              <a:rPr lang="en-US" dirty="0" smtClean="0"/>
              <a:t>Even you couldn’t easily get it open once you locked it</a:t>
            </a:r>
          </a:p>
          <a:p>
            <a:r>
              <a:rPr lang="en-US" dirty="0" smtClean="0"/>
              <a:t>Are there mathematical functions with similar properties?</a:t>
            </a:r>
            <a:endParaRPr lang="en-US" dirty="0"/>
          </a:p>
        </p:txBody>
      </p:sp>
      <p:sp>
        <p:nvSpPr>
          <p:cNvPr id="23" name="AutoShape 2" descr="Image result for envelope"/>
          <p:cNvSpPr>
            <a:spLocks noChangeAspect="1" noChangeArrowheads="1"/>
          </p:cNvSpPr>
          <p:nvPr/>
        </p:nvSpPr>
        <p:spPr bwMode="auto">
          <a:xfrm>
            <a:off x="155575" y="-1229391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90560" y="1681674"/>
            <a:ext cx="1327978" cy="2108849"/>
          </a:xfrm>
          <a:prstGeom prst="rect">
            <a:avLst/>
          </a:prstGeom>
        </p:spPr>
      </p:pic>
      <p:sp>
        <p:nvSpPr>
          <p:cNvPr id="13" name="Rounded Rectangle 12"/>
          <p:cNvSpPr/>
          <p:nvPr/>
        </p:nvSpPr>
        <p:spPr>
          <a:xfrm rot="20734700">
            <a:off x="1219952" y="4766132"/>
            <a:ext cx="2677510" cy="1503010"/>
          </a:xfrm>
          <a:prstGeom prst="roundRect">
            <a:avLst/>
          </a:prstGeom>
          <a:gradFill>
            <a:gsLst>
              <a:gs pos="0">
                <a:schemeClr val="accent1">
                  <a:lumMod val="40000"/>
                  <a:lumOff val="60000"/>
                </a:schemeClr>
              </a:gs>
              <a:gs pos="100000">
                <a:schemeClr val="accent1">
                  <a:lumMod val="75000"/>
                </a:schemeClr>
              </a:gs>
            </a:gsLst>
            <a:lin ang="5400000" scaled="1"/>
          </a:gradFill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 smtClean="0">
                <a:solidFill>
                  <a:schemeClr val="tx1"/>
                </a:solidFill>
              </a:rPr>
              <a:t>When open, it’s easy to close, no special knowledge or key needed</a:t>
            </a:r>
          </a:p>
        </p:txBody>
      </p:sp>
      <p:cxnSp>
        <p:nvCxnSpPr>
          <p:cNvPr id="14" name="Straight Arrow Connector 13"/>
          <p:cNvCxnSpPr>
            <a:stCxn id="13" idx="0"/>
          </p:cNvCxnSpPr>
          <p:nvPr/>
        </p:nvCxnSpPr>
        <p:spPr>
          <a:xfrm flipH="1" flipV="1">
            <a:off x="1956447" y="3790523"/>
            <a:ext cx="415093" cy="999290"/>
          </a:xfrm>
          <a:prstGeom prst="straightConnector1">
            <a:avLst/>
          </a:prstGeom>
          <a:ln w="317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ounded Rectangle 17"/>
          <p:cNvSpPr/>
          <p:nvPr/>
        </p:nvSpPr>
        <p:spPr>
          <a:xfrm rot="20734700">
            <a:off x="4525456" y="4676793"/>
            <a:ext cx="2677510" cy="1503010"/>
          </a:xfrm>
          <a:prstGeom prst="roundRect">
            <a:avLst/>
          </a:prstGeom>
          <a:gradFill>
            <a:gsLst>
              <a:gs pos="0">
                <a:schemeClr val="accent1">
                  <a:lumMod val="40000"/>
                  <a:lumOff val="60000"/>
                </a:schemeClr>
              </a:gs>
              <a:gs pos="100000">
                <a:schemeClr val="accent1">
                  <a:lumMod val="75000"/>
                </a:schemeClr>
              </a:gs>
            </a:gsLst>
            <a:lin ang="5400000" scaled="1"/>
          </a:gradFill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 smtClean="0">
                <a:solidFill>
                  <a:schemeClr val="tx1"/>
                </a:solidFill>
              </a:rPr>
              <a:t>Once closed, not so easy to get open without key</a:t>
            </a:r>
          </a:p>
        </p:txBody>
      </p:sp>
      <p:cxnSp>
        <p:nvCxnSpPr>
          <p:cNvPr id="19" name="Straight Arrow Connector 18"/>
          <p:cNvCxnSpPr>
            <a:stCxn id="18" idx="0"/>
            <a:endCxn id="6" idx="2"/>
          </p:cNvCxnSpPr>
          <p:nvPr/>
        </p:nvCxnSpPr>
        <p:spPr>
          <a:xfrm flipH="1" flipV="1">
            <a:off x="4454549" y="3790523"/>
            <a:ext cx="1222495" cy="909951"/>
          </a:xfrm>
          <a:prstGeom prst="straightConnector1">
            <a:avLst/>
          </a:prstGeom>
          <a:ln w="317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4" name="Picture 2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37284" y="1799798"/>
            <a:ext cx="2143125" cy="2143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39360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41481" y="2051494"/>
            <a:ext cx="2456808" cy="1628971"/>
          </a:xfrm>
          <a:prstGeom prst="rect">
            <a:avLst/>
          </a:prstGeom>
        </p:spPr>
      </p:pic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884884" y="321835"/>
            <a:ext cx="10515600" cy="1325563"/>
          </a:xfrm>
        </p:spPr>
        <p:txBody>
          <a:bodyPr/>
          <a:lstStyle/>
          <a:p>
            <a:r>
              <a:rPr lang="en-US" dirty="0" smtClean="0"/>
              <a:t>Asymmetric Key Cryptography</a:t>
            </a:r>
            <a:endParaRPr lang="en-US" dirty="0"/>
          </a:p>
        </p:txBody>
      </p:sp>
      <p:sp>
        <p:nvSpPr>
          <p:cNvPr id="25" name="Rounded Rectangle 24"/>
          <p:cNvSpPr/>
          <p:nvPr/>
        </p:nvSpPr>
        <p:spPr>
          <a:xfrm>
            <a:off x="3324194" y="4600792"/>
            <a:ext cx="5491383" cy="1580997"/>
          </a:xfrm>
          <a:prstGeom prst="roundRect">
            <a:avLst/>
          </a:prstGeom>
          <a:gradFill>
            <a:gsLst>
              <a:gs pos="0">
                <a:schemeClr val="accent1">
                  <a:lumMod val="40000"/>
                  <a:lumOff val="60000"/>
                </a:schemeClr>
              </a:gs>
              <a:gs pos="100000">
                <a:schemeClr val="accent1">
                  <a:lumMod val="75000"/>
                </a:schemeClr>
              </a:gs>
            </a:gsLst>
            <a:lin ang="5400000" scaled="1"/>
          </a:gradFill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57200" indent="-457200">
              <a:buAutoNum type="arabicPeriod"/>
            </a:pPr>
            <a:r>
              <a:rPr lang="en-US" sz="2400" dirty="0" smtClean="0">
                <a:solidFill>
                  <a:schemeClr val="tx1"/>
                </a:solidFill>
              </a:rPr>
              <a:t>Alice has a key that she keeps private  </a:t>
            </a:r>
          </a:p>
          <a:p>
            <a:pPr marL="457200" indent="-457200">
              <a:buAutoNum type="arabicPeriod"/>
            </a:pPr>
            <a:r>
              <a:rPr lang="en-US" sz="2400" dirty="0" smtClean="0">
                <a:solidFill>
                  <a:schemeClr val="tx1"/>
                </a:solidFill>
              </a:rPr>
              <a:t>She leaves open locks in public</a:t>
            </a:r>
            <a:endParaRPr lang="en-US" sz="2400" dirty="0">
              <a:solidFill>
                <a:schemeClr val="tx1"/>
              </a:solidFill>
            </a:endParaRPr>
          </a:p>
        </p:txBody>
      </p:sp>
      <p:pic>
        <p:nvPicPr>
          <p:cNvPr id="17" name="Picture 1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84884" y="3329497"/>
            <a:ext cx="2067017" cy="2740363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126961" y="3329497"/>
            <a:ext cx="1991542" cy="2740363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2977" y="1805583"/>
            <a:ext cx="807364" cy="807364"/>
          </a:xfrm>
          <a:prstGeom prst="rect">
            <a:avLst/>
          </a:prstGeom>
        </p:spPr>
      </p:pic>
      <p:sp>
        <p:nvSpPr>
          <p:cNvPr id="23" name="AutoShape 2" descr="Image result for envelope"/>
          <p:cNvSpPr>
            <a:spLocks noChangeAspect="1" noChangeArrowheads="1"/>
          </p:cNvSpPr>
          <p:nvPr/>
        </p:nvSpPr>
        <p:spPr bwMode="auto">
          <a:xfrm>
            <a:off x="155575" y="-1229391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cxnSp>
        <p:nvCxnSpPr>
          <p:cNvPr id="40" name="Straight Arrow Connector 39"/>
          <p:cNvCxnSpPr>
            <a:stCxn id="22" idx="2"/>
            <a:endCxn id="17" idx="0"/>
          </p:cNvCxnSpPr>
          <p:nvPr/>
        </p:nvCxnSpPr>
        <p:spPr>
          <a:xfrm>
            <a:off x="1906659" y="2612947"/>
            <a:ext cx="11734" cy="716550"/>
          </a:xfrm>
          <a:prstGeom prst="straightConnector1">
            <a:avLst/>
          </a:prstGeom>
          <a:ln w="317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Picture 11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654799" y="2612947"/>
            <a:ext cx="769263" cy="7692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4569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6543</TotalTime>
  <Words>393</Words>
  <Application>Microsoft Office PowerPoint</Application>
  <PresentationFormat>Widescreen</PresentationFormat>
  <Paragraphs>50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Office Theme</vt:lpstr>
      <vt:lpstr>Introduction to Cryptography</vt:lpstr>
      <vt:lpstr>Introduction to Cryptography</vt:lpstr>
      <vt:lpstr>Symmetric Key Cryptography</vt:lpstr>
      <vt:lpstr>Symmetric Key Cryptography</vt:lpstr>
      <vt:lpstr>Symmetric Key Cryptography</vt:lpstr>
      <vt:lpstr>Tweet Example (One Time Pad / Crib)</vt:lpstr>
      <vt:lpstr>Block and Stream Ciphers</vt:lpstr>
      <vt:lpstr>Asymmetric Key Cryptography (Trapdoor function)</vt:lpstr>
      <vt:lpstr>Asymmetric Key Cryptography</vt:lpstr>
      <vt:lpstr>Asymmetric Key Cryptography</vt:lpstr>
      <vt:lpstr>Asymmetric Key Cryptography</vt:lpstr>
    </vt:vector>
  </TitlesOfParts>
  <Company>USU Research Foundation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Polymorphism</dc:title>
  <dc:creator>Nate Jensen</dc:creator>
  <cp:lastModifiedBy>Nate Jensen</cp:lastModifiedBy>
  <cp:revision>94</cp:revision>
  <dcterms:created xsi:type="dcterms:W3CDTF">2018-03-23T01:21:11Z</dcterms:created>
  <dcterms:modified xsi:type="dcterms:W3CDTF">2018-08-28T05:45:36Z</dcterms:modified>
</cp:coreProperties>
</file>